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закат между ладонями море природа пейзаж вода небо облака сцена закат между  пальмы красивые сцены HD обои для ноутбу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1356771">
            <a:off x="668408" y="1275216"/>
            <a:ext cx="8090533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«Нағыз ұстаз еді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Шакенов К.Ш.-100 жыл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89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ебо с облаками красивый фон заката. | Фотография неба, Пейзажи,  Изображения не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9" y="0"/>
            <a:ext cx="91414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582650"/>
            <a:ext cx="4283968" cy="59093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/>
              <a:t>Кенжибек</a:t>
            </a:r>
            <a:r>
              <a:rPr lang="ru-RU" b="1" i="1" dirty="0"/>
              <a:t> </a:t>
            </a:r>
            <a:r>
              <a:rPr lang="ru-RU" b="1" i="1" dirty="0" err="1"/>
              <a:t>Шакенович</a:t>
            </a:r>
            <a:r>
              <a:rPr lang="ru-RU" b="1" i="1" dirty="0"/>
              <a:t> </a:t>
            </a:r>
            <a:r>
              <a:rPr lang="ru-RU" b="1" i="1" dirty="0" err="1"/>
              <a:t>Шакенов</a:t>
            </a:r>
            <a:r>
              <a:rPr lang="ru-RU" b="1" i="1" dirty="0"/>
              <a:t> (22 февраля 1924, рудник «Боко», </a:t>
            </a:r>
            <a:r>
              <a:rPr lang="ru-RU" b="1" i="1" dirty="0" err="1"/>
              <a:t>Жарминский</a:t>
            </a:r>
            <a:r>
              <a:rPr lang="ru-RU" b="1" i="1" dirty="0"/>
              <a:t> </a:t>
            </a:r>
            <a:r>
              <a:rPr lang="ru-RU" b="1" i="1" dirty="0" smtClean="0"/>
              <a:t>район</a:t>
            </a:r>
            <a:r>
              <a:rPr lang="ru-RU" b="1" i="1" dirty="0"/>
              <a:t>, Восточно-Казахстанская область, </a:t>
            </a:r>
            <a:r>
              <a:rPr lang="ru-RU" b="1" i="1" dirty="0" err="1"/>
              <a:t>Казакская</a:t>
            </a:r>
            <a:r>
              <a:rPr lang="ru-RU" b="1" i="1" dirty="0"/>
              <a:t> АССР, РСФСР, СССР — 30 декабря 2001, Алма-Ата, Казахстан) — майор Советской Армии, Герой Советского </a:t>
            </a:r>
            <a:r>
              <a:rPr lang="ru-RU" b="1" i="1" dirty="0" smtClean="0"/>
              <a:t>Союза(1944</a:t>
            </a:r>
            <a:r>
              <a:rPr lang="ru-RU" b="1" i="1" dirty="0"/>
              <a:t>). Во время Великой Отечественной войны автоматчик 184-го гвардейского стрелкового полка, 62-я гвардейская стрелковая дивизия, 37-я армия, Степной фронт</a:t>
            </a:r>
            <a:r>
              <a:rPr lang="ru-RU" b="1" i="1" dirty="0" smtClean="0"/>
              <a:t>. </a:t>
            </a:r>
            <a:r>
              <a:rPr lang="ru-RU" b="1" i="1" dirty="0"/>
              <a:t>Член КПСС с 1945 </a:t>
            </a:r>
            <a:r>
              <a:rPr lang="ru-RU" b="1" i="1" dirty="0" smtClean="0"/>
              <a:t>года. </a:t>
            </a:r>
            <a:r>
              <a:rPr lang="ru-RU" b="1" i="1" dirty="0"/>
              <a:t>Окончил десять классов средней школы и курсы горных мастеров. Работал мастером на руднике «Боко</a:t>
            </a:r>
            <a:r>
              <a:rPr lang="ru-RU" b="1" i="1" dirty="0" smtClean="0"/>
              <a:t>».</a:t>
            </a:r>
            <a:endParaRPr lang="ru-RU" b="1" i="1" dirty="0"/>
          </a:p>
          <a:p>
            <a:pPr algn="ctr"/>
            <a:r>
              <a:rPr lang="ru-RU" b="1" i="1" dirty="0"/>
              <a:t>Призван в Красную Армию в 1942 году, в действующей армии с августа 1943 года.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0.liveinternet.ru/images/attach/d/1/134/33/134033442_Shakenov_Kenzhybek_Shakenovi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158462" cy="55446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62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закат небо фон-Природа-Бесплатные фотографии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9124" y="1142984"/>
            <a:ext cx="44641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28 сентября 1943 года в числе первых переплыл реку Днепр в районе села Мишурин Рог (Днепропетровская область). В бою на плацдарме уничтожил несколько солдат и офицеров, три пулемёта противника.</a:t>
            </a:r>
          </a:p>
          <a:p>
            <a:pPr algn="ctr"/>
            <a:r>
              <a:rPr lang="ru-RU" b="1" i="1" dirty="0">
                <a:solidFill>
                  <a:srgbClr val="FFFF00"/>
                </a:solidFill>
              </a:rPr>
              <a:t>Указом Президиума Верховного Совета СССР от 22 февраля 1944 года гвардии красноармейцу </a:t>
            </a:r>
            <a:r>
              <a:rPr lang="ru-RU" b="1" i="1" dirty="0" err="1">
                <a:solidFill>
                  <a:srgbClr val="FFFF00"/>
                </a:solidFill>
              </a:rPr>
              <a:t>Шакенову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Кенжибеку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Шакеновичу</a:t>
            </a:r>
            <a:r>
              <a:rPr lang="ru-RU" b="1" i="1" dirty="0">
                <a:solidFill>
                  <a:srgbClr val="FFFF00"/>
                </a:solidFill>
              </a:rPr>
              <a:t> присвоено звание Героя Советского Союза с вручением ордена Ленина и медали «Золотая Звезда».</a:t>
            </a:r>
          </a:p>
          <a:p>
            <a:pPr algn="ctr"/>
            <a:r>
              <a:rPr lang="ru-RU" b="1" i="1" dirty="0">
                <a:solidFill>
                  <a:srgbClr val="FFFF00"/>
                </a:solidFill>
              </a:rPr>
              <a:t>В 1946 году демобилизован в звании майора. Был директором Семипалатинского финансово-экономического </a:t>
            </a:r>
            <a:r>
              <a:rPr lang="ru-RU" b="1" i="1" dirty="0" smtClean="0">
                <a:solidFill>
                  <a:srgbClr val="FFFF00"/>
                </a:solidFill>
              </a:rPr>
              <a:t>техникума.</a:t>
            </a:r>
            <a:endParaRPr lang="ru-RU" b="1" i="1" dirty="0">
              <a:solidFill>
                <a:srgbClr val="FFFF00"/>
              </a:solidFill>
            </a:endParaRPr>
          </a:p>
          <a:p>
            <a:pPr algn="ctr"/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avatars.mds.yandex.net/i?id=624db171dd4ba319afcad10904d4f8a2-402798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928670"/>
            <a:ext cx="3873725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62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ᐈ Розовый закат фон, рисунки розовый закат небо фон | скачать на 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Сулейменов, Олжас Омарович | Наука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Сулейменов, Олжас Омарович | Наука | Fand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semeylib.kz/wp-content/uploads/2017/05/z55-768x1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692696"/>
            <a:ext cx="3620492" cy="5355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86182" y="395846"/>
            <a:ext cx="517830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Награжден орденами Ленина, Отечественной войны 1 степени.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Указом </a:t>
            </a:r>
            <a:r>
              <a:rPr lang="ru-RU" sz="2000" b="1" i="1" dirty="0" err="1">
                <a:solidFill>
                  <a:srgbClr val="002060"/>
                </a:solidFill>
              </a:rPr>
              <a:t>Президума</a:t>
            </a:r>
            <a:r>
              <a:rPr lang="ru-RU" sz="2000" b="1" i="1" dirty="0">
                <a:solidFill>
                  <a:srgbClr val="002060"/>
                </a:solidFill>
              </a:rPr>
              <a:t> Верховного Совета СССР от 22 февраля 1944 года К: Ш: </a:t>
            </a:r>
            <a:r>
              <a:rPr lang="ru-RU" sz="2000" b="1" i="1" dirty="0" err="1">
                <a:solidFill>
                  <a:srgbClr val="002060"/>
                </a:solidFill>
              </a:rPr>
              <a:t>Шакенову</a:t>
            </a:r>
            <a:r>
              <a:rPr lang="ru-RU" sz="2000" b="1" i="1" dirty="0">
                <a:solidFill>
                  <a:srgbClr val="002060"/>
                </a:solidFill>
              </a:rPr>
              <a:t> присвоено звание Героя Советского Союза.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1946 г. демобилизован</a:t>
            </a:r>
            <a:r>
              <a:rPr lang="ru-RU" sz="2000" b="1" i="1" dirty="0" smtClean="0">
                <a:solidFill>
                  <a:srgbClr val="002060"/>
                </a:solidFill>
              </a:rPr>
              <a:t>. </a:t>
            </a:r>
            <a:r>
              <a:rPr lang="ru-RU" sz="2000" b="1" i="1" dirty="0">
                <a:solidFill>
                  <a:srgbClr val="002060"/>
                </a:solidFill>
              </a:rPr>
              <a:t>Во время форсирования реки Днепр, в бою за овладение плацдармом на правом берегу товарищ </a:t>
            </a:r>
            <a:r>
              <a:rPr lang="ru-RU" sz="2000" b="1" i="1" dirty="0" err="1">
                <a:solidFill>
                  <a:srgbClr val="002060"/>
                </a:solidFill>
              </a:rPr>
              <a:t>Шакенов</a:t>
            </a:r>
            <a:r>
              <a:rPr lang="ru-RU" sz="2000" b="1" i="1" dirty="0">
                <a:solidFill>
                  <a:srgbClr val="002060"/>
                </a:solidFill>
              </a:rPr>
              <a:t> со своим ручным пулемётом первый выдвинулся вперёд и метким огнём уничтожил 30 немецких солдат и офицеров, два ручных пулемётов с расчётом. Этим самым он обеспечил успешное продвижение нашей пехоты.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Будучи 5 октября 1943 года в боевом охранении со своим отделением, </a:t>
            </a:r>
            <a:r>
              <a:rPr lang="ru-RU" sz="2000" b="1" i="1" dirty="0" err="1">
                <a:solidFill>
                  <a:srgbClr val="002060"/>
                </a:solidFill>
              </a:rPr>
              <a:t>Шакенов</a:t>
            </a:r>
            <a:r>
              <a:rPr lang="ru-RU" sz="2000" b="1" i="1" dirty="0">
                <a:solidFill>
                  <a:srgbClr val="002060"/>
                </a:solidFill>
              </a:rPr>
              <a:t> успешно отразил 3 атаки противника, лично уничтожив до 17 солдат и офицеров и крупнокалиберный </a:t>
            </a:r>
            <a:r>
              <a:rPr lang="ru-RU" sz="2000" b="1" i="1" dirty="0" smtClean="0">
                <a:solidFill>
                  <a:srgbClr val="002060"/>
                </a:solidFill>
              </a:rPr>
              <a:t>пулемёт</a:t>
            </a:r>
            <a:endParaRPr lang="ru-RU" sz="2000" b="1" i="1" dirty="0">
              <a:solidFill>
                <a:srgbClr val="002060"/>
              </a:solidFill>
            </a:endParaRPr>
          </a:p>
          <a:p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2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ебо с облаками красивый фон заката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18" y="0"/>
            <a:ext cx="91548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343" y="44624"/>
            <a:ext cx="903649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</a:rPr>
              <a:t>По воспоминаниям самого </a:t>
            </a:r>
            <a:r>
              <a:rPr lang="ru-RU" b="1" dirty="0" err="1">
                <a:solidFill>
                  <a:srgbClr val="FFFF00"/>
                </a:solidFill>
              </a:rPr>
              <a:t>Шакенова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Кенжибека</a:t>
            </a:r>
            <a:r>
              <a:rPr lang="ru-RU" b="1" dirty="0">
                <a:solidFill>
                  <a:srgbClr val="FFFF00"/>
                </a:solidFill>
              </a:rPr>
              <a:t>, 21 сентября 1943 года 184 гвардейский стрелковый полк получил боеприпасы и выдвинулся к Днепру, преодолев 307 километров за неделю.</a:t>
            </a:r>
          </a:p>
          <a:p>
            <a:pPr algn="just"/>
            <a:r>
              <a:rPr lang="ru-RU" b="1" dirty="0">
                <a:solidFill>
                  <a:srgbClr val="FFFF00"/>
                </a:solidFill>
              </a:rPr>
              <a:t>28 сентября в составе четвёртой роты на резиновых лодках (в каждой по 16 человек) начал форсирование Днепра, доплыв до середины реки попал под беглый артиллерийский огонь. Примерно в ста метрах от берега осколки снаряда пробили лодку, которая быстро затонула, но переправа продолжилась ввиду того, что глубина в том месте была человеку по грудь.</a:t>
            </a:r>
          </a:p>
          <a:p>
            <a:pPr algn="just"/>
            <a:r>
              <a:rPr lang="ru-RU" b="1" dirty="0">
                <a:solidFill>
                  <a:srgbClr val="FFFF00"/>
                </a:solidFill>
              </a:rPr>
              <a:t>На берег возле города Мишурин Рог вышло 50 человек, </a:t>
            </a:r>
            <a:r>
              <a:rPr lang="ru-RU" b="1" dirty="0" err="1">
                <a:solidFill>
                  <a:srgbClr val="FFFF00"/>
                </a:solidFill>
              </a:rPr>
              <a:t>Кенжибек</a:t>
            </a:r>
            <a:r>
              <a:rPr lang="ru-RU" b="1" dirty="0">
                <a:solidFill>
                  <a:srgbClr val="FFFF00"/>
                </a:solidFill>
              </a:rPr>
              <a:t> установил пулемёт и приготовился к бою. Во время атаки немцев открыл огонь по неприятелю, отбив в итоге три контратаки, а за это время полк полностью переправился на правый берег Днепра.</a:t>
            </a:r>
          </a:p>
          <a:p>
            <a:pPr algn="just"/>
            <a:r>
              <a:rPr lang="ru-RU" b="1" dirty="0">
                <a:solidFill>
                  <a:srgbClr val="FFFF00"/>
                </a:solidFill>
              </a:rPr>
              <a:t>Утром 29 сентября полк перешёл в наступление, которому помешал крупнокалиберный пулемёт неприятеля, удачно расположенный на высоте. Расчёт </a:t>
            </a:r>
            <a:r>
              <a:rPr lang="ru-RU" b="1" dirty="0" err="1">
                <a:solidFill>
                  <a:srgbClr val="FFFF00"/>
                </a:solidFill>
              </a:rPr>
              <a:t>Шакенова</a:t>
            </a:r>
            <a:r>
              <a:rPr lang="ru-RU" b="1" dirty="0">
                <a:solidFill>
                  <a:srgbClr val="FFFF00"/>
                </a:solidFill>
              </a:rPr>
              <a:t> пополз вперёд, подавил огневую точку противника, позволив однополчанам перейти атаку, и вёл огонь с фланга по отступающей немецкой пехоте.</a:t>
            </a:r>
          </a:p>
          <a:p>
            <a:pPr algn="just"/>
            <a:r>
              <a:rPr lang="ru-RU" b="1" dirty="0">
                <a:solidFill>
                  <a:srgbClr val="FFFF00"/>
                </a:solidFill>
              </a:rPr>
              <a:t>В этот же день подразделение </a:t>
            </a:r>
            <a:r>
              <a:rPr lang="ru-RU" b="1" dirty="0" err="1">
                <a:solidFill>
                  <a:srgbClr val="FFFF00"/>
                </a:solidFill>
              </a:rPr>
              <a:t>Шакенова</a:t>
            </a:r>
            <a:r>
              <a:rPr lang="ru-RU" b="1" dirty="0">
                <a:solidFill>
                  <a:srgbClr val="FFFF00"/>
                </a:solidFill>
              </a:rPr>
              <a:t> освободило крупный населённый пункт Мишурин Рог. Утром следующего дня немцы подтянули резервы и окружили штаб полка, расположенный в овраге. В атаку пошли пять немецких танков «</a:t>
            </a:r>
            <a:r>
              <a:rPr lang="ru-RU" b="1" dirty="0" smtClean="0">
                <a:solidFill>
                  <a:srgbClr val="FFFF00"/>
                </a:solidFill>
              </a:rPr>
              <a:t>Тигр». </a:t>
            </a:r>
            <a:r>
              <a:rPr lang="ru-RU" b="1" dirty="0">
                <a:solidFill>
                  <a:srgbClr val="FFFF00"/>
                </a:solidFill>
              </a:rPr>
              <a:t>Первый, ведущий танк противника, начал обстрел позиции советских войск, был убит командир взвода и боец. </a:t>
            </a:r>
            <a:r>
              <a:rPr lang="ru-RU" b="1" dirty="0" err="1">
                <a:solidFill>
                  <a:srgbClr val="FFFF00"/>
                </a:solidFill>
              </a:rPr>
              <a:t>Шакенов</a:t>
            </a:r>
            <a:r>
              <a:rPr lang="ru-RU" b="1" dirty="0">
                <a:solidFill>
                  <a:srgbClr val="FFFF00"/>
                </a:solidFill>
              </a:rPr>
              <a:t> с двумя товарищами залёг у выхода из оврага, и гранатами подорвал ближайший вражеский танк. Другие 4 танка неожиданно повернули обратно, атаки на штаб полка после потери танка больше не повторялись. Все бойцы вместе со штабом полка без потерь вышли из окружения, захватив 15 пленных</a:t>
            </a:r>
          </a:p>
        </p:txBody>
      </p:sp>
    </p:spTree>
    <p:extLst>
      <p:ext uri="{BB962C8B-B14F-4D97-AF65-F5344CB8AC3E}">
        <p14:creationId xmlns:p14="http://schemas.microsoft.com/office/powerpoint/2010/main" xmlns="" val="42862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он закат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Архив: Книги Абая ,,,Олжаса Сулейменова . Книга Сатпаева. Каз-ое народное  при: 500 тг. - Книги / журналы Семей на Ol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Архив: Книги Абая ,,,Олжаса Сулейменова . Книга Сатпаева. Каз-ое народное  при: 500 тг. - Книги / журналы Семей на Olx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Архив: Книги Абая ,,,Олжаса Сулейменова . Книга Сатпаева. Каз-ое народное  при: 500 тг. - Книги / журналы Семей на Olx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В Алматы в день 83-летия Олжаса Сулейменова презентовали книгу о нем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714356"/>
            <a:ext cx="5214974" cy="440120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Был директором Семипалатинского финансово-экономического техникума с 1961 по 1964 год. После чего переехал в Алма-Ату, работал руководителем учебных заведений.</a:t>
            </a:r>
          </a:p>
          <a:p>
            <a:pPr algn="just"/>
            <a:r>
              <a:rPr lang="ru-RU" sz="2000" b="1" i="1" dirty="0"/>
              <a:t>Примерно, в 1980 - 1990 гг. руководил техникумом Советской торговли в </a:t>
            </a:r>
            <a:r>
              <a:rPr lang="ru-RU" sz="2000" b="1" i="1" dirty="0" err="1" smtClean="0"/>
              <a:t>Алма</a:t>
            </a:r>
            <a:r>
              <a:rPr lang="en-US" sz="2000" b="1" i="1" dirty="0" smtClean="0"/>
              <a:t>-</a:t>
            </a:r>
            <a:r>
              <a:rPr lang="ru-RU" sz="2000" b="1" i="1" dirty="0" err="1" smtClean="0"/>
              <a:t>Ате</a:t>
            </a:r>
            <a:r>
              <a:rPr lang="ru-RU" sz="2000" b="1" i="1" dirty="0"/>
              <a:t>,  ныне </a:t>
            </a:r>
            <a:r>
              <a:rPr lang="ru-RU" sz="2000" b="1" i="1" dirty="0" err="1"/>
              <a:t>Алматинский</a:t>
            </a:r>
            <a:r>
              <a:rPr lang="ru-RU" sz="2000" b="1" i="1" dirty="0"/>
              <a:t>  государственный  бизнес-колледж.</a:t>
            </a:r>
          </a:p>
          <a:p>
            <a:pPr algn="just"/>
            <a:r>
              <a:rPr lang="ru-RU" sz="2000" b="1" i="1" dirty="0"/>
              <a:t>В феврале 1994 г. </a:t>
            </a:r>
            <a:r>
              <a:rPr lang="ru-RU" sz="2000" b="1" i="1" dirty="0" err="1"/>
              <a:t>Кенжебек</a:t>
            </a:r>
            <a:r>
              <a:rPr lang="ru-RU" sz="2000" b="1" i="1" dirty="0"/>
              <a:t> </a:t>
            </a:r>
            <a:r>
              <a:rPr lang="ru-RU" sz="2000" b="1" i="1" dirty="0" err="1"/>
              <a:t>Шакенов</a:t>
            </a:r>
            <a:r>
              <a:rPr lang="ru-RU" sz="2000" b="1" i="1" dirty="0"/>
              <a:t> приехал из Алматы в г. Семипалатинск (ныне г. Семей).,</a:t>
            </a:r>
          </a:p>
          <a:p>
            <a:pPr algn="just"/>
            <a:r>
              <a:rPr lang="ru-RU" sz="2000" b="1" i="1" dirty="0"/>
              <a:t>Скончался 2001 г. 30 декабря похоронен в Алматы на Центральном кладбище. </a:t>
            </a:r>
          </a:p>
        </p:txBody>
      </p:sp>
      <p:pic>
        <p:nvPicPr>
          <p:cNvPr id="10" name="Picture 2" descr="https://1418museum.ru/upload/external_heroes_photo/static/roadheroes/3/7/5_29402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002" y="785794"/>
            <a:ext cx="2828480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62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море #закат | Pink sunset, Sunset, 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754" y="0"/>
            <a:ext cx="91597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283" y="284877"/>
            <a:ext cx="8643998" cy="600164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chemeClr val="bg1"/>
                </a:solidFill>
              </a:rPr>
              <a:t>Литература:</a:t>
            </a:r>
          </a:p>
          <a:p>
            <a:pPr algn="just"/>
            <a:r>
              <a:rPr lang="ru-RU" sz="1600" b="1" i="1" dirty="0">
                <a:solidFill>
                  <a:schemeClr val="bg1"/>
                </a:solidFill>
              </a:rPr>
              <a:t>Герои Советского Союза — </a:t>
            </a:r>
            <a:r>
              <a:rPr lang="ru-RU" sz="1600" b="1" i="1" dirty="0" err="1">
                <a:solidFill>
                  <a:schemeClr val="bg1"/>
                </a:solidFill>
              </a:rPr>
              <a:t>казахстанцы</a:t>
            </a:r>
            <a:r>
              <a:rPr lang="ru-RU" sz="1600" b="1" i="1" dirty="0">
                <a:solidFill>
                  <a:schemeClr val="bg1"/>
                </a:solidFill>
              </a:rPr>
              <a:t>. Кн.2. — Алма-Ата,1968. — С.383-384</a:t>
            </a:r>
          </a:p>
          <a:p>
            <a:pPr algn="just"/>
            <a:r>
              <a:rPr lang="ru-RU" sz="1600" b="1" i="1" dirty="0">
                <a:solidFill>
                  <a:schemeClr val="bg1"/>
                </a:solidFill>
              </a:rPr>
              <a:t>Герои Советского Союза – </a:t>
            </a:r>
            <a:r>
              <a:rPr lang="ru-RU" sz="1600" b="1" i="1" dirty="0" err="1">
                <a:solidFill>
                  <a:schemeClr val="bg1"/>
                </a:solidFill>
              </a:rPr>
              <a:t>семипалатинцы</a:t>
            </a:r>
            <a:r>
              <a:rPr lang="ru-RU" sz="1600" b="1" i="1" dirty="0">
                <a:solidFill>
                  <a:schemeClr val="bg1"/>
                </a:solidFill>
              </a:rPr>
              <a:t> / сост.: М.И. </a:t>
            </a:r>
            <a:r>
              <a:rPr lang="ru-RU" sz="1600" b="1" i="1" dirty="0" err="1">
                <a:solidFill>
                  <a:schemeClr val="bg1"/>
                </a:solidFill>
              </a:rPr>
              <a:t>Перебеева</a:t>
            </a:r>
            <a:r>
              <a:rPr lang="ru-RU" sz="1600" b="1" i="1" dirty="0">
                <a:solidFill>
                  <a:schemeClr val="bg1"/>
                </a:solidFill>
              </a:rPr>
              <a:t>. —  Семипалатинск, 2004. – С.55</a:t>
            </a:r>
          </a:p>
          <a:p>
            <a:pPr algn="just"/>
            <a:r>
              <a:rPr lang="ru-RU" sz="1600" b="1" i="1" dirty="0">
                <a:solidFill>
                  <a:schemeClr val="bg1"/>
                </a:solidFill>
              </a:rPr>
              <a:t>Давайте, люди, никогда об этом не забудем! // Вести Семей. — 2015. — 7 апреля. — С.5</a:t>
            </a:r>
          </a:p>
          <a:p>
            <a:pPr algn="just"/>
            <a:r>
              <a:rPr lang="ru-RU" sz="1600" b="1" i="1" dirty="0" err="1">
                <a:solidFill>
                  <a:schemeClr val="bg1"/>
                </a:solidFill>
              </a:rPr>
              <a:t>Крутова</a:t>
            </a:r>
            <a:r>
              <a:rPr lang="ru-RU" sz="1600" b="1" i="1" dirty="0">
                <a:solidFill>
                  <a:schemeClr val="bg1"/>
                </a:solidFill>
              </a:rPr>
              <a:t> Н.В. Родина награждает отважных: </a:t>
            </a:r>
            <a:r>
              <a:rPr lang="ru-RU" sz="1600" b="1" i="1" dirty="0" err="1">
                <a:solidFill>
                  <a:schemeClr val="bg1"/>
                </a:solidFill>
              </a:rPr>
              <a:t>восточноказахстанцы</a:t>
            </a:r>
            <a:r>
              <a:rPr lang="ru-RU" sz="1600" b="1" i="1" dirty="0">
                <a:solidFill>
                  <a:schemeClr val="bg1"/>
                </a:solidFill>
              </a:rPr>
              <a:t> – Герои Советского Союза: фотоальбом. – Усть-Каменогорск: Медиа-Альянс. 2010. – С.271</a:t>
            </a:r>
          </a:p>
          <a:p>
            <a:pPr algn="just"/>
            <a:r>
              <a:rPr lang="ru-RU" sz="1600" b="1" i="1" dirty="0" err="1">
                <a:solidFill>
                  <a:schemeClr val="bg1"/>
                </a:solidFill>
              </a:rPr>
              <a:t>Крипак</a:t>
            </a:r>
            <a:r>
              <a:rPr lang="ru-RU" sz="1600" b="1" i="1" dirty="0">
                <a:solidFill>
                  <a:schemeClr val="bg1"/>
                </a:solidFill>
              </a:rPr>
              <a:t> И.А., Руденко Г.Н. Берег бессмертия. — Днепропетровск, 1984. — С.134-140</a:t>
            </a:r>
          </a:p>
          <a:p>
            <a:pPr algn="just"/>
            <a:r>
              <a:rPr lang="ru-RU" sz="1600" b="1" i="1" dirty="0">
                <a:solidFill>
                  <a:schemeClr val="bg1"/>
                </a:solidFill>
              </a:rPr>
              <a:t>Семипалатинску 285 лет. – Семипалатинск, 2003. – С.57</a:t>
            </a:r>
          </a:p>
          <a:p>
            <a:pPr algn="just"/>
            <a:r>
              <a:rPr lang="ru-RU" sz="1600" b="1" i="1" dirty="0" err="1">
                <a:solidFill>
                  <a:schemeClr val="bg1"/>
                </a:solidFill>
              </a:rPr>
              <a:t>Тусупбеков</a:t>
            </a:r>
            <a:r>
              <a:rPr lang="ru-RU" sz="1600" b="1" i="1" dirty="0">
                <a:solidFill>
                  <a:schemeClr val="bg1"/>
                </a:solidFill>
              </a:rPr>
              <a:t> Т.Т. Листая страницы истории…: об истории Семипалатинского финансово-экономического колледжа. — Алматы: </a:t>
            </a:r>
            <a:r>
              <a:rPr lang="ru-RU" sz="1600" b="1" i="1" dirty="0" err="1">
                <a:solidFill>
                  <a:schemeClr val="bg1"/>
                </a:solidFill>
              </a:rPr>
              <a:t>Каржы-каражат</a:t>
            </a:r>
            <a:r>
              <a:rPr lang="ru-RU" sz="1600" b="1" i="1" dirty="0">
                <a:solidFill>
                  <a:schemeClr val="bg1"/>
                </a:solidFill>
              </a:rPr>
              <a:t>, 1997. — 152 с</a:t>
            </a:r>
            <a:r>
              <a:rPr lang="ru-RU" sz="1600" b="1" i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1600" b="1" i="1" dirty="0" err="1">
                <a:solidFill>
                  <a:schemeClr val="bg1"/>
                </a:solidFill>
              </a:rPr>
              <a:t>Советтер</a:t>
            </a:r>
            <a:r>
              <a:rPr lang="ru-RU" sz="1600" b="1" i="1" dirty="0">
                <a:solidFill>
                  <a:schemeClr val="bg1"/>
                </a:solidFill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</a:rPr>
              <a:t>Одағының</a:t>
            </a:r>
            <a:r>
              <a:rPr lang="ru-RU" sz="1600" b="1" i="1" dirty="0">
                <a:solidFill>
                  <a:schemeClr val="bg1"/>
                </a:solidFill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</a:rPr>
              <a:t>қазақстандық</a:t>
            </a:r>
            <a:r>
              <a:rPr lang="ru-RU" sz="1600" b="1" i="1" dirty="0">
                <a:solidFill>
                  <a:schemeClr val="bg1"/>
                </a:solidFill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</a:rPr>
              <a:t>батырлары</a:t>
            </a:r>
            <a:r>
              <a:rPr lang="ru-RU" sz="1600" b="1" i="1" dirty="0">
                <a:solidFill>
                  <a:schemeClr val="bg1"/>
                </a:solidFill>
              </a:rPr>
              <a:t> [</a:t>
            </a:r>
            <a:r>
              <a:rPr lang="ru-RU" sz="1600" b="1" i="1" dirty="0" err="1">
                <a:solidFill>
                  <a:schemeClr val="bg1"/>
                </a:solidFill>
              </a:rPr>
              <a:t>Мәтін</a:t>
            </a:r>
            <a:r>
              <a:rPr lang="ru-RU" sz="1600" b="1" i="1" dirty="0">
                <a:solidFill>
                  <a:schemeClr val="bg1"/>
                </a:solidFill>
              </a:rPr>
              <a:t>] : </a:t>
            </a:r>
            <a:r>
              <a:rPr lang="ru-RU" sz="1600" b="1" i="1" dirty="0" err="1">
                <a:solidFill>
                  <a:schemeClr val="bg1"/>
                </a:solidFill>
              </a:rPr>
              <a:t>Документтер</a:t>
            </a:r>
            <a:r>
              <a:rPr lang="ru-RU" sz="1600" b="1" i="1" dirty="0">
                <a:solidFill>
                  <a:schemeClr val="bg1"/>
                </a:solidFill>
              </a:rPr>
              <a:t> мен </a:t>
            </a:r>
            <a:r>
              <a:rPr lang="ru-RU" sz="1600" b="1" i="1" dirty="0" err="1">
                <a:solidFill>
                  <a:schemeClr val="bg1"/>
                </a:solidFill>
              </a:rPr>
              <a:t>материалдар</a:t>
            </a:r>
            <a:r>
              <a:rPr lang="ru-RU" sz="1600" b="1" i="1" dirty="0">
                <a:solidFill>
                  <a:schemeClr val="bg1"/>
                </a:solidFill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</a:rPr>
              <a:t>жинағы</a:t>
            </a:r>
            <a:r>
              <a:rPr lang="ru-RU" sz="1600" b="1" i="1" dirty="0">
                <a:solidFill>
                  <a:schemeClr val="bg1"/>
                </a:solidFill>
              </a:rPr>
              <a:t>. 1-ші </a:t>
            </a:r>
            <a:r>
              <a:rPr lang="ru-RU" sz="1600" b="1" i="1" dirty="0" err="1">
                <a:solidFill>
                  <a:schemeClr val="bg1"/>
                </a:solidFill>
              </a:rPr>
              <a:t>кітап</a:t>
            </a:r>
            <a:r>
              <a:rPr lang="ru-RU" sz="1600" b="1" i="1" dirty="0">
                <a:solidFill>
                  <a:schemeClr val="bg1"/>
                </a:solidFill>
              </a:rPr>
              <a:t>. - Алматы : </a:t>
            </a:r>
            <a:r>
              <a:rPr lang="ru-RU" sz="1600" b="1" i="1" dirty="0" err="1">
                <a:solidFill>
                  <a:schemeClr val="bg1"/>
                </a:solidFill>
              </a:rPr>
              <a:t>Қазақтың</a:t>
            </a:r>
            <a:r>
              <a:rPr lang="ru-RU" sz="1600" b="1" i="1" dirty="0">
                <a:solidFill>
                  <a:schemeClr val="bg1"/>
                </a:solidFill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</a:rPr>
              <a:t>біріккен</a:t>
            </a:r>
            <a:r>
              <a:rPr lang="ru-RU" sz="1600" b="1" i="1" dirty="0">
                <a:solidFill>
                  <a:schemeClr val="bg1"/>
                </a:solidFill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</a:rPr>
              <a:t>мемлекет</a:t>
            </a:r>
            <a:r>
              <a:rPr lang="ru-RU" sz="1600" b="1" i="1" dirty="0">
                <a:solidFill>
                  <a:schemeClr val="bg1"/>
                </a:solidFill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</a:rPr>
              <a:t>баспасы</a:t>
            </a:r>
            <a:r>
              <a:rPr lang="ru-RU" sz="1600" b="1" i="1" dirty="0">
                <a:solidFill>
                  <a:schemeClr val="bg1"/>
                </a:solidFill>
              </a:rPr>
              <a:t>, 1945. - 324 б. </a:t>
            </a:r>
          </a:p>
          <a:p>
            <a:pPr algn="just"/>
            <a:r>
              <a:rPr lang="ru-RU" sz="1600" b="1" i="1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ru-RU" sz="1600" b="1" i="1" dirty="0" err="1">
                <a:solidFill>
                  <a:schemeClr val="bg1"/>
                </a:solidFill>
              </a:rPr>
              <a:t>Кеңес</a:t>
            </a:r>
            <a:r>
              <a:rPr lang="ru-RU" sz="1600" b="1" i="1" dirty="0">
                <a:solidFill>
                  <a:schemeClr val="bg1"/>
                </a:solidFill>
              </a:rPr>
              <a:t> </a:t>
            </a:r>
            <a:r>
              <a:rPr lang="ru-RU" sz="1600" b="1" i="1" dirty="0" err="1">
                <a:solidFill>
                  <a:schemeClr val="bg1"/>
                </a:solidFill>
              </a:rPr>
              <a:t>Одағының</a:t>
            </a:r>
            <a:r>
              <a:rPr lang="ru-RU" sz="1600" b="1" i="1" dirty="0">
                <a:solidFill>
                  <a:schemeClr val="bg1"/>
                </a:solidFill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</a:rPr>
              <a:t>батырлары</a:t>
            </a:r>
            <a:r>
              <a:rPr lang="ru-RU" sz="1600" b="1" i="1" dirty="0">
                <a:solidFill>
                  <a:schemeClr val="bg1"/>
                </a:solidFill>
              </a:rPr>
              <a:t> - </a:t>
            </a:r>
            <a:r>
              <a:rPr lang="ru-RU" sz="1600" b="1" i="1" dirty="0" err="1">
                <a:solidFill>
                  <a:schemeClr val="bg1"/>
                </a:solidFill>
              </a:rPr>
              <a:t>шығысқазақстандықтар</a:t>
            </a:r>
            <a:r>
              <a:rPr lang="ru-RU" sz="1600" b="1" i="1" dirty="0">
                <a:solidFill>
                  <a:schemeClr val="bg1"/>
                </a:solidFill>
              </a:rPr>
              <a:t> = </a:t>
            </a:r>
            <a:r>
              <a:rPr lang="ru-RU" sz="1600" b="1" i="1" dirty="0" err="1">
                <a:solidFill>
                  <a:schemeClr val="bg1"/>
                </a:solidFill>
              </a:rPr>
              <a:t>ГероиСоветскогоСоюза</a:t>
            </a:r>
            <a:r>
              <a:rPr lang="ru-RU" sz="1600" b="1" i="1" dirty="0">
                <a:solidFill>
                  <a:schemeClr val="bg1"/>
                </a:solidFill>
              </a:rPr>
              <a:t> -</a:t>
            </a:r>
            <a:r>
              <a:rPr lang="ru-RU" sz="1600" b="1" i="1" dirty="0" err="1">
                <a:solidFill>
                  <a:schemeClr val="bg1"/>
                </a:solidFill>
              </a:rPr>
              <a:t>восточноказахстанцы</a:t>
            </a:r>
            <a:r>
              <a:rPr lang="ru-RU" sz="1600" b="1" i="1" dirty="0">
                <a:solidFill>
                  <a:schemeClr val="bg1"/>
                </a:solidFill>
              </a:rPr>
              <a:t> [</a:t>
            </a:r>
            <a:r>
              <a:rPr lang="ru-RU" sz="1600" b="1" i="1" dirty="0" err="1">
                <a:solidFill>
                  <a:schemeClr val="bg1"/>
                </a:solidFill>
              </a:rPr>
              <a:t>Мәтін</a:t>
            </a:r>
            <a:r>
              <a:rPr lang="ru-RU" sz="1600" b="1" i="1" dirty="0">
                <a:solidFill>
                  <a:schemeClr val="bg1"/>
                </a:solidFill>
              </a:rPr>
              <a:t>] : </a:t>
            </a:r>
            <a:r>
              <a:rPr lang="ru-RU" sz="1600" b="1" i="1" dirty="0" err="1">
                <a:solidFill>
                  <a:schemeClr val="bg1"/>
                </a:solidFill>
              </a:rPr>
              <a:t>Мағлұматнама</a:t>
            </a:r>
            <a:r>
              <a:rPr lang="ru-RU" sz="1600" b="1" i="1" dirty="0">
                <a:solidFill>
                  <a:schemeClr val="bg1"/>
                </a:solidFill>
              </a:rPr>
              <a:t>. - </a:t>
            </a:r>
            <a:r>
              <a:rPr lang="ru-RU" sz="1600" b="1" i="1" dirty="0" err="1">
                <a:solidFill>
                  <a:schemeClr val="bg1"/>
                </a:solidFill>
              </a:rPr>
              <a:t>Өскемен</a:t>
            </a:r>
            <a:r>
              <a:rPr lang="ru-RU" sz="1600" b="1" i="1" dirty="0">
                <a:solidFill>
                  <a:schemeClr val="bg1"/>
                </a:solidFill>
              </a:rPr>
              <a:t> : ШҚМУ, 2005. - 132 б </a:t>
            </a:r>
          </a:p>
          <a:p>
            <a:pPr algn="just"/>
            <a:r>
              <a:rPr lang="ru-RU" sz="1600" b="1" i="1" dirty="0">
                <a:solidFill>
                  <a:schemeClr val="bg1"/>
                </a:solidFill>
              </a:rPr>
              <a:t>***</a:t>
            </a:r>
          </a:p>
          <a:p>
            <a:pPr algn="just"/>
            <a:r>
              <a:rPr lang="ru-RU" sz="1600" b="1" i="1" dirty="0">
                <a:solidFill>
                  <a:schemeClr val="bg1"/>
                </a:solidFill>
              </a:rPr>
              <a:t>Герои Советского Союза - </a:t>
            </a:r>
            <a:r>
              <a:rPr lang="ru-RU" sz="1600" b="1" i="1" dirty="0" err="1">
                <a:solidFill>
                  <a:schemeClr val="bg1"/>
                </a:solidFill>
              </a:rPr>
              <a:t>семипалатинцы</a:t>
            </a:r>
            <a:r>
              <a:rPr lang="ru-RU" sz="1600" b="1" i="1" dirty="0">
                <a:solidFill>
                  <a:schemeClr val="bg1"/>
                </a:solidFill>
              </a:rPr>
              <a:t>. - Семипалатинск: [б. и.], 2004. - 56 с</a:t>
            </a:r>
            <a:r>
              <a:rPr lang="ru-RU" sz="1600" b="1" i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1600" b="1" i="1" dirty="0" err="1">
                <a:solidFill>
                  <a:schemeClr val="bg1"/>
                </a:solidFill>
              </a:rPr>
              <a:t>Керейбаев</a:t>
            </a:r>
            <a:r>
              <a:rPr lang="ru-RU" sz="1600" b="1" i="1" dirty="0">
                <a:solidFill>
                  <a:schemeClr val="bg1"/>
                </a:solidFill>
              </a:rPr>
              <a:t>, К. </a:t>
            </a:r>
            <a:r>
              <a:rPr lang="ru-RU" sz="1600" b="1" i="1" dirty="0" err="1">
                <a:solidFill>
                  <a:schemeClr val="bg1"/>
                </a:solidFill>
              </a:rPr>
              <a:t>Жарминцы</a:t>
            </a:r>
            <a:r>
              <a:rPr lang="ru-RU" sz="1600" b="1" i="1" dirty="0">
                <a:solidFill>
                  <a:schemeClr val="bg1"/>
                </a:solidFill>
              </a:rPr>
              <a:t> в годы войны [Текст] : [О подвигах </a:t>
            </a:r>
            <a:r>
              <a:rPr lang="ru-RU" sz="1600" b="1" i="1" dirty="0" err="1">
                <a:solidFill>
                  <a:schemeClr val="bg1"/>
                </a:solidFill>
              </a:rPr>
              <a:t>жарминцев</a:t>
            </a:r>
            <a:r>
              <a:rPr lang="ru-RU" sz="1600" b="1" i="1" dirty="0">
                <a:solidFill>
                  <a:schemeClr val="bg1"/>
                </a:solidFill>
              </a:rPr>
              <a:t> на фронте и в тылу во время Великой Отечественной войны] / </a:t>
            </a:r>
            <a:r>
              <a:rPr lang="ru-RU" sz="1600" b="1" i="1" dirty="0" err="1">
                <a:solidFill>
                  <a:schemeClr val="bg1"/>
                </a:solidFill>
              </a:rPr>
              <a:t>Керейбаев</a:t>
            </a:r>
            <a:r>
              <a:rPr lang="ru-RU" sz="1600" b="1" i="1" dirty="0">
                <a:solidFill>
                  <a:schemeClr val="bg1"/>
                </a:solidFill>
              </a:rPr>
              <a:t> К. // Рудный Алтай. - 2000. - 10 июня. - С. 3 </a:t>
            </a:r>
          </a:p>
          <a:p>
            <a:pPr algn="just"/>
            <a:r>
              <a:rPr lang="ru-RU" sz="1600" b="1" i="1" dirty="0">
                <a:solidFill>
                  <a:schemeClr val="bg1"/>
                </a:solidFill>
              </a:rPr>
              <a:t> </a:t>
            </a:r>
            <a:r>
              <a:rPr lang="ru-RU" sz="1600" b="1" i="1" dirty="0" smtClean="0">
                <a:solidFill>
                  <a:schemeClr val="bg1"/>
                </a:solidFill>
              </a:rPr>
              <a:t>Крылов</a:t>
            </a:r>
            <a:r>
              <a:rPr lang="ru-RU" sz="1600" b="1" i="1" dirty="0">
                <a:solidFill>
                  <a:schemeClr val="bg1"/>
                </a:solidFill>
              </a:rPr>
              <a:t>, Ю. Парни из нашего города [Текст] : [О героях Советского Союза </a:t>
            </a:r>
            <a:r>
              <a:rPr lang="ru-RU" sz="1600" b="1" i="1" dirty="0" err="1">
                <a:solidFill>
                  <a:schemeClr val="bg1"/>
                </a:solidFill>
              </a:rPr>
              <a:t>П.Железнякове</a:t>
            </a:r>
            <a:r>
              <a:rPr lang="ru-RU" sz="1600" b="1" i="1" dirty="0">
                <a:solidFill>
                  <a:schemeClr val="bg1"/>
                </a:solidFill>
              </a:rPr>
              <a:t>, </a:t>
            </a:r>
            <a:r>
              <a:rPr lang="ru-RU" sz="1600" b="1" i="1" dirty="0" err="1">
                <a:solidFill>
                  <a:schemeClr val="bg1"/>
                </a:solidFill>
              </a:rPr>
              <a:t>С.Морозове</a:t>
            </a:r>
            <a:r>
              <a:rPr lang="ru-RU" sz="1600" b="1" i="1" dirty="0">
                <a:solidFill>
                  <a:schemeClr val="bg1"/>
                </a:solidFill>
              </a:rPr>
              <a:t>, </a:t>
            </a:r>
            <a:r>
              <a:rPr lang="ru-RU" sz="1600" b="1" i="1" dirty="0" err="1">
                <a:solidFill>
                  <a:schemeClr val="bg1"/>
                </a:solidFill>
              </a:rPr>
              <a:t>К.Шакенове</a:t>
            </a:r>
            <a:r>
              <a:rPr lang="ru-RU" sz="1600" b="1" i="1" dirty="0">
                <a:solidFill>
                  <a:schemeClr val="bg1"/>
                </a:solidFill>
              </a:rPr>
              <a:t>] / Крылов Ю. // Спектр. - 2000. - 14 апр.  </a:t>
            </a:r>
          </a:p>
          <a:p>
            <a:pPr algn="just"/>
            <a:r>
              <a:rPr lang="ru-RU" sz="1600" b="1" i="1" dirty="0">
                <a:solidFill>
                  <a:schemeClr val="bg1"/>
                </a:solidFill>
              </a:rPr>
              <a:t>Страница солдата на сайте "Бессмертный </a:t>
            </a:r>
            <a:r>
              <a:rPr lang="ru-RU" sz="1600" b="1" i="1" dirty="0" smtClean="0">
                <a:solidFill>
                  <a:schemeClr val="bg1"/>
                </a:solidFill>
              </a:rPr>
              <a:t>полк»</a:t>
            </a:r>
            <a:r>
              <a:rPr lang="ru-RU" sz="1600" b="1" i="1" dirty="0">
                <a:solidFill>
                  <a:schemeClr val="bg1"/>
                </a:solidFill>
              </a:rPr>
              <a:t>    </a:t>
            </a:r>
          </a:p>
        </p:txBody>
      </p:sp>
    </p:spTree>
    <p:extLst>
      <p:ext uri="{BB962C8B-B14F-4D97-AF65-F5344CB8AC3E}">
        <p14:creationId xmlns:p14="http://schemas.microsoft.com/office/powerpoint/2010/main" xmlns="" val="42862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пляж пальмы закат природа тропики берег небо пейзаж тропический пляж  красивый красный небо океан HD обои для ноутбу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297597">
            <a:off x="9662" y="2051556"/>
            <a:ext cx="91246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7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311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 Dbaymakanova</dc:creator>
  <cp:lastModifiedBy>nekosareva</cp:lastModifiedBy>
  <cp:revision>26</cp:revision>
  <dcterms:created xsi:type="dcterms:W3CDTF">2021-04-08T02:40:54Z</dcterms:created>
  <dcterms:modified xsi:type="dcterms:W3CDTF">2022-11-09T03:55:17Z</dcterms:modified>
</cp:coreProperties>
</file>