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3" r:id="rId5"/>
    <p:sldId id="278" r:id="rId6"/>
    <p:sldId id="271" r:id="rId7"/>
    <p:sldId id="274" r:id="rId8"/>
    <p:sldId id="275" r:id="rId9"/>
    <p:sldId id="276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80356"/>
            <a:ext cx="8278688" cy="2156956"/>
          </a:xfrm>
        </p:spPr>
        <p:txBody>
          <a:bodyPr>
            <a:normAutofit/>
          </a:bodyPr>
          <a:lstStyle/>
          <a:p>
            <a:r>
              <a:rPr lang="ru-RU" sz="3200" b="1" dirty="0"/>
              <a:t>Самостоятельная регистрация студентов/сотрудников учебного заведения</a:t>
            </a:r>
          </a:p>
        </p:txBody>
      </p:sp>
      <p:pic>
        <p:nvPicPr>
          <p:cNvPr id="5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490" y="1484784"/>
            <a:ext cx="4032448" cy="259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067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E61859-3351-421C-91AB-B296CA40B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D19CF2E-6929-4197-8049-09494DCB6EAF}"/>
              </a:ext>
            </a:extLst>
          </p:cNvPr>
          <p:cNvSpPr txBox="1"/>
          <p:nvPr/>
        </p:nvSpPr>
        <p:spPr>
          <a:xfrm>
            <a:off x="395537" y="1138734"/>
            <a:ext cx="312841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odec Cold News" pitchFamily="2" charset="0"/>
              </a:rPr>
              <a:t>3.</a:t>
            </a:r>
            <a:r>
              <a:rPr lang="ru-RU" sz="2800" dirty="0">
                <a:latin typeface="Codec Cold News" pitchFamily="2" charset="0"/>
              </a:rPr>
              <a:t> </a:t>
            </a:r>
            <a:r>
              <a:rPr lang="ru-RU" dirty="0">
                <a:latin typeface="Codec Cold News" pitchFamily="2" charset="0"/>
              </a:rPr>
              <a:t>Прикрепите скан студенческого или читательского билета и отправьте запрос, после подтверждения Вы сможете читать книги учебного заведения</a:t>
            </a:r>
          </a:p>
          <a:p>
            <a:endParaRPr lang="ru-RU" dirty="0">
              <a:latin typeface="Codec Cold News" pitchFamily="2" charset="0"/>
            </a:endParaRPr>
          </a:p>
        </p:txBody>
      </p:sp>
      <p:pic>
        <p:nvPicPr>
          <p:cNvPr id="6" name="Picture 2" descr="C:\Яковлев\BooksUp\Визуал\Редизайн BOOK_UP\БУК ап.png">
            <a:extLst>
              <a:ext uri="{FF2B5EF4-FFF2-40B4-BE49-F238E27FC236}">
                <a16:creationId xmlns:a16="http://schemas.microsoft.com/office/drawing/2014/main" xmlns="" id="{DED12BEA-BAA5-416A-A618-EF62E4BA8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473F5BD-8731-49E6-BE86-4E5B45D19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1272498"/>
            <a:ext cx="4780954" cy="28479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E3D1340-DE5A-448F-8613-8739F2148D02}"/>
              </a:ext>
            </a:extLst>
          </p:cNvPr>
          <p:cNvSpPr txBox="1"/>
          <p:nvPr/>
        </p:nvSpPr>
        <p:spPr>
          <a:xfrm>
            <a:off x="395537" y="4700275"/>
            <a:ext cx="82089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odec Cold News" pitchFamily="2" charset="0"/>
              </a:rPr>
              <a:t>ВАЖНО:</a:t>
            </a:r>
            <a:r>
              <a:rPr lang="ru-RU" sz="2000" b="1" dirty="0">
                <a:solidFill>
                  <a:srgbClr val="FFC000"/>
                </a:solidFill>
                <a:latin typeface="Codec Cold News" pitchFamily="2" charset="0"/>
              </a:rPr>
              <a:t> </a:t>
            </a:r>
            <a:r>
              <a:rPr lang="ru-RU" sz="2000" dirty="0"/>
              <a:t>Книги учебного заведения появятся на Вашей книжной полке только после подтверждения запроса администратором вуза.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24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6480720" cy="74751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Содержание</a:t>
            </a: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76" y="2181442"/>
            <a:ext cx="8280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+mj-lt"/>
              </a:rPr>
              <a:t>Как регистрироваться в сети учебного заведения</a:t>
            </a:r>
            <a:endParaRPr lang="ru-RU" b="1" dirty="0">
              <a:latin typeface="+mj-lt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+mj-lt"/>
              </a:rPr>
              <a:t>Как регистрироваться со своего устройства </a:t>
            </a:r>
          </a:p>
          <a:p>
            <a:pPr marL="342900" indent="-342900">
              <a:buAutoNum type="arabicPeriod"/>
            </a:pPr>
            <a:r>
              <a:rPr lang="ru-RU" sz="1800" dirty="0">
                <a:latin typeface="+mj-lt"/>
              </a:rPr>
              <a:t>Если Вы уже зарегистрировались на </a:t>
            </a:r>
            <a:r>
              <a:rPr lang="en-US" sz="1800" dirty="0" err="1">
                <a:latin typeface="+mj-lt"/>
              </a:rPr>
              <a:t>BookUp</a:t>
            </a:r>
            <a:r>
              <a:rPr lang="ru-RU" sz="1800" dirty="0">
                <a:latin typeface="+mj-lt"/>
              </a:rPr>
              <a:t> как простой пользователь, и хотите прикрепиться к учебному заведению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1317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60170"/>
            <a:ext cx="6734884" cy="747514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Codec Cold Bold" pitchFamily="2" charset="0"/>
              </a:rPr>
              <a:t>Вариант 1: </a:t>
            </a:r>
            <a:r>
              <a:rPr lang="ru-RU" sz="2400" dirty="0">
                <a:latin typeface="Codec Cold Bold" pitchFamily="2" charset="0"/>
              </a:rPr>
              <a:t>в сети учебного заведения</a:t>
            </a:r>
            <a:r>
              <a:rPr lang="ru-RU" sz="1050" dirty="0">
                <a:latin typeface="Codec Cold News" pitchFamily="2" charset="0"/>
              </a:rPr>
              <a:t/>
            </a:r>
            <a:br>
              <a:rPr lang="ru-RU" sz="1050" dirty="0">
                <a:latin typeface="Codec Cold News" pitchFamily="2" charset="0"/>
              </a:rPr>
            </a:br>
            <a:endParaRPr lang="ru-RU" sz="2400" dirty="0">
              <a:latin typeface="Codec Cold Bold" pitchFamily="2" charset="0"/>
            </a:endParaRP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229775"/>
            <a:ext cx="828091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odec Cold News" pitchFamily="2" charset="0"/>
              </a:rPr>
              <a:t>Необходимо </a:t>
            </a:r>
            <a:r>
              <a:rPr lang="ru-RU" sz="2000" b="1" dirty="0">
                <a:latin typeface="Codec Cold News" pitchFamily="2" charset="0"/>
              </a:rPr>
              <a:t>зайти на </a:t>
            </a:r>
            <a:r>
              <a:rPr lang="en-US" sz="2000" b="1" dirty="0">
                <a:latin typeface="Codec Cold News" pitchFamily="2" charset="0"/>
              </a:rPr>
              <a:t>books-up.ru</a:t>
            </a:r>
            <a:r>
              <a:rPr lang="ru-RU" sz="2000" b="1" dirty="0">
                <a:latin typeface="Codec Cold News" pitchFamily="2" charset="0"/>
              </a:rPr>
              <a:t> </a:t>
            </a:r>
            <a:r>
              <a:rPr lang="ru-RU" dirty="0">
                <a:latin typeface="Codec Cold News" pitchFamily="2" charset="0"/>
              </a:rPr>
              <a:t>(если компьютер подключен к сети учебного заведения, в правом верхнем углу будет название учебного заведения)</a:t>
            </a:r>
          </a:p>
          <a:p>
            <a:endParaRPr lang="ru-RU" dirty="0">
              <a:latin typeface="+mj-lt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Codec Cold News" pitchFamily="2" charset="0"/>
            </a:endParaRPr>
          </a:p>
          <a:p>
            <a:endParaRPr lang="ru-RU" dirty="0">
              <a:latin typeface="Codec Cold News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E42623B-FB81-46DF-BB54-9297E74CFB84}"/>
              </a:ext>
            </a:extLst>
          </p:cNvPr>
          <p:cNvSpPr txBox="1"/>
          <p:nvPr/>
        </p:nvSpPr>
        <p:spPr>
          <a:xfrm>
            <a:off x="323528" y="2290227"/>
            <a:ext cx="3744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Codec Cold News" pitchFamily="2" charset="0"/>
              </a:rPr>
              <a:t>1.</a:t>
            </a:r>
            <a:r>
              <a:rPr lang="ru-RU" dirty="0">
                <a:latin typeface="Codec Cold News" pitchFamily="2" charset="0"/>
              </a:rPr>
              <a:t> В правом верхнем углу сайта есть иконка личного кабинета. Нажмите на нее.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D852698-A787-4533-B14C-A819F1A87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276872"/>
            <a:ext cx="2779769" cy="16215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A32F1A0-6694-4BC1-8D1F-8742F988C0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41" y="4136018"/>
            <a:ext cx="2451730" cy="17104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DFAB463-8C85-434F-A0E2-4F68664BCBB4}"/>
              </a:ext>
            </a:extLst>
          </p:cNvPr>
          <p:cNvSpPr txBox="1"/>
          <p:nvPr/>
        </p:nvSpPr>
        <p:spPr>
          <a:xfrm>
            <a:off x="4572000" y="4575324"/>
            <a:ext cx="3744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r>
              <a:rPr lang="ru-RU" sz="3200" b="1" dirty="0">
                <a:latin typeface="Codec Cold News" pitchFamily="2" charset="0"/>
              </a:rPr>
              <a:t>2. </a:t>
            </a:r>
            <a:r>
              <a:rPr lang="ru-RU" dirty="0">
                <a:latin typeface="Codec Cold News" pitchFamily="2" charset="0"/>
              </a:rPr>
              <a:t>В выпадающем меню нажмите на «Регистрация»</a:t>
            </a:r>
          </a:p>
        </p:txBody>
      </p:sp>
    </p:spTree>
    <p:extLst>
      <p:ext uri="{BB962C8B-B14F-4D97-AF65-F5344CB8AC3E}">
        <p14:creationId xmlns:p14="http://schemas.microsoft.com/office/powerpoint/2010/main" val="1442886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9960CB3-4982-4B68-B8E9-CECD7C31452E}"/>
              </a:ext>
            </a:extLst>
          </p:cNvPr>
          <p:cNvSpPr txBox="1"/>
          <p:nvPr/>
        </p:nvSpPr>
        <p:spPr>
          <a:xfrm>
            <a:off x="139928" y="1304961"/>
            <a:ext cx="387730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Codec Cold News" pitchFamily="2" charset="0"/>
              </a:rPr>
              <a:t>3.</a:t>
            </a:r>
            <a:r>
              <a:rPr lang="ru-RU" dirty="0">
                <a:latin typeface="Codec Cold News" pitchFamily="2" charset="0"/>
              </a:rPr>
              <a:t> В форме регистрации выберите Физ. лицо (отмечено по умолчанию). Заполните обязательные поля. Логин и пароль – по желанию. Нажмите кнопку «Регистрация»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0627381-9052-4B4F-9925-1EF92DA770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04961"/>
            <a:ext cx="4248472" cy="237157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FB4204D-66DB-4949-9051-48E74D8472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28" y="4088034"/>
            <a:ext cx="4309349" cy="115851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7CF505A-FCFC-40E2-8FB3-6CE446369B32}"/>
              </a:ext>
            </a:extLst>
          </p:cNvPr>
          <p:cNvSpPr txBox="1"/>
          <p:nvPr/>
        </p:nvSpPr>
        <p:spPr>
          <a:xfrm>
            <a:off x="4824028" y="4221088"/>
            <a:ext cx="3744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Codec Cold News" pitchFamily="2" charset="0"/>
              </a:rPr>
              <a:t>4.</a:t>
            </a:r>
            <a:r>
              <a:rPr lang="ru-RU" dirty="0">
                <a:latin typeface="Codec Cold News" pitchFamily="2" charset="0"/>
              </a:rPr>
              <a:t> На почту, которую Вы указали, придет ссылка. Пройдите по ней и пользуйтесь сайтом. </a:t>
            </a:r>
          </a:p>
        </p:txBody>
      </p:sp>
      <p:pic>
        <p:nvPicPr>
          <p:cNvPr id="15" name="Picture 2" descr="C:\Яковлев\BooksUp\Визуал\Редизайн BOOK_UP\БУК ап.png">
            <a:extLst>
              <a:ext uri="{FF2B5EF4-FFF2-40B4-BE49-F238E27FC236}">
                <a16:creationId xmlns:a16="http://schemas.microsoft.com/office/drawing/2014/main" xmlns="" id="{0B5FBB57-394C-47F6-A188-A0EE27E71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0442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829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BBC67B-E436-423B-8A97-DEB98A880979}"/>
              </a:ext>
            </a:extLst>
          </p:cNvPr>
          <p:cNvSpPr txBox="1"/>
          <p:nvPr/>
        </p:nvSpPr>
        <p:spPr>
          <a:xfrm>
            <a:off x="413538" y="1196752"/>
            <a:ext cx="831692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odec Cold News" pitchFamily="2" charset="0"/>
              </a:rPr>
              <a:t>ВАЖНО при регистрации нескольких человек на одном устройстве: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odec Cold News" pitchFamily="2" charset="0"/>
              </a:rPr>
              <a:t> </a:t>
            </a:r>
            <a:r>
              <a:rPr lang="ru-RU" sz="2000" dirty="0">
                <a:latin typeface="Codec Cold News" pitchFamily="2" charset="0"/>
              </a:rPr>
              <a:t>сразу после 4 действия нужно </a:t>
            </a:r>
            <a:r>
              <a:rPr lang="ru-RU" sz="2000" b="1" dirty="0">
                <a:latin typeface="Codec Cold News" pitchFamily="2" charset="0"/>
              </a:rPr>
              <a:t>зайти на почту и пройти по ссылке.</a:t>
            </a:r>
            <a:r>
              <a:rPr lang="ru-RU" sz="2000" dirty="0">
                <a:latin typeface="Codec Cold News" pitchFamily="2" charset="0"/>
              </a:rPr>
              <a:t> Если этого не сделать, то после регистрации следующего студента или сотрудника, </a:t>
            </a:r>
            <a:r>
              <a:rPr lang="ru-RU" sz="2000" b="1" dirty="0">
                <a:latin typeface="Codec Cold News" pitchFamily="2" charset="0"/>
              </a:rPr>
              <a:t>ссылка будет недействительна.</a:t>
            </a:r>
          </a:p>
          <a:p>
            <a:endParaRPr lang="ru-RU" sz="2000" dirty="0">
              <a:latin typeface="Codec Cold News" pitchFamily="2" charset="0"/>
            </a:endParaRPr>
          </a:p>
          <a:p>
            <a:r>
              <a:rPr lang="ru-RU" sz="2000" dirty="0">
                <a:latin typeface="Codec Cold News" pitchFamily="2" charset="0"/>
              </a:rPr>
              <a:t>После перехода по ссылке из почты на сайт </a:t>
            </a:r>
            <a:r>
              <a:rPr lang="en-US" sz="2000" dirty="0">
                <a:latin typeface="Codec Cold News" pitchFamily="2" charset="0"/>
              </a:rPr>
              <a:t>Books-up.ru </a:t>
            </a:r>
            <a:r>
              <a:rPr lang="ru-RU" sz="2400" b="1" dirty="0">
                <a:latin typeface="Codec Cold News" pitchFamily="2" charset="0"/>
              </a:rPr>
              <a:t>нужно выйти из профиля</a:t>
            </a:r>
            <a:r>
              <a:rPr lang="ru-RU" sz="2000" dirty="0">
                <a:latin typeface="Codec Cold News" pitchFamily="2" charset="0"/>
              </a:rPr>
              <a:t>, после чего можно начать регистрацию следующего пользователя</a:t>
            </a:r>
          </a:p>
        </p:txBody>
      </p:sp>
      <p:pic>
        <p:nvPicPr>
          <p:cNvPr id="5" name="Picture 2" descr="C:\Яковлев\BooksUp\Визуал\Редизайн BOOK_UP\БУК ап.png">
            <a:extLst>
              <a:ext uri="{FF2B5EF4-FFF2-40B4-BE49-F238E27FC236}">
                <a16:creationId xmlns:a16="http://schemas.microsoft.com/office/drawing/2014/main" xmlns="" id="{6B5F5A70-E5F8-4AAB-B0F4-A2E27A059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018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327" y="285543"/>
            <a:ext cx="7139136" cy="720080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odec Cold Bold" pitchFamily="2" charset="0"/>
              </a:rPr>
              <a:t>Вариант 2: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odec Cold Bold" pitchFamily="2" charset="0"/>
              </a:rPr>
              <a:t> </a:t>
            </a:r>
            <a:r>
              <a:rPr lang="ru-RU" sz="2800" dirty="0">
                <a:latin typeface="Codec Cold Bold" pitchFamily="2" charset="0"/>
              </a:rPr>
              <a:t>регистрация со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odec Cold Bold" pitchFamily="2" charset="0"/>
              </a:rPr>
              <a:t> </a:t>
            </a:r>
            <a:r>
              <a:rPr lang="ru-RU" sz="2800" dirty="0">
                <a:latin typeface="Codec Cold Bold" pitchFamily="2" charset="0"/>
              </a:rPr>
              <a:t>своего устройства</a:t>
            </a: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3016" y="1052736"/>
            <a:ext cx="82809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odec Cold News" pitchFamily="2" charset="0"/>
              </a:rPr>
              <a:t>1.</a:t>
            </a:r>
            <a:r>
              <a:rPr lang="ru-RU" sz="2800" dirty="0">
                <a:latin typeface="Codec Cold News" pitchFamily="2" charset="0"/>
              </a:rPr>
              <a:t> </a:t>
            </a:r>
            <a:r>
              <a:rPr lang="ru-RU" dirty="0">
                <a:latin typeface="Codec Cold News" pitchFamily="2" charset="0"/>
              </a:rPr>
              <a:t>Найдите на сайте библиотеки своего учебного заведения (или запросите у сотрудников библиотеки) ссылку на удаленную регистрацию, например:</a:t>
            </a:r>
          </a:p>
          <a:p>
            <a:endParaRPr lang="ru-RU" dirty="0">
              <a:latin typeface="Codec Cold News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B3F4BC2-2620-4CB4-9629-2AC1E2856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944151"/>
            <a:ext cx="8791575" cy="3543300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153F02BD-0DA1-482F-8605-819100B96A13}"/>
              </a:ext>
            </a:extLst>
          </p:cNvPr>
          <p:cNvCxnSpPr>
            <a:cxnSpLocks/>
          </p:cNvCxnSpPr>
          <p:nvPr/>
        </p:nvCxnSpPr>
        <p:spPr>
          <a:xfrm flipV="1">
            <a:off x="539552" y="5229200"/>
            <a:ext cx="792087" cy="5048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5B1CF878-A7B1-4667-84A0-58B4E0CA266B}"/>
              </a:ext>
            </a:extLst>
          </p:cNvPr>
          <p:cNvSpPr/>
          <p:nvPr/>
        </p:nvSpPr>
        <p:spPr>
          <a:xfrm>
            <a:off x="499740" y="4726276"/>
            <a:ext cx="8496944" cy="72008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6F046C0-8EBB-40E8-92C6-DC9C1774B6EA}"/>
              </a:ext>
            </a:extLst>
          </p:cNvPr>
          <p:cNvSpPr txBox="1"/>
          <p:nvPr/>
        </p:nvSpPr>
        <p:spPr>
          <a:xfrm>
            <a:off x="395537" y="5775096"/>
            <a:ext cx="8208911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odec Cold News" pitchFamily="2" charset="0"/>
              </a:rPr>
              <a:t>ВАЖНО:</a:t>
            </a:r>
            <a:r>
              <a:rPr lang="ru-RU" sz="2000" b="1" dirty="0">
                <a:solidFill>
                  <a:srgbClr val="FFC000"/>
                </a:solidFill>
                <a:latin typeface="Codec Cold News" pitchFamily="2" charset="0"/>
              </a:rPr>
              <a:t> </a:t>
            </a:r>
            <a:r>
              <a:rPr lang="ru-RU" dirty="0">
                <a:latin typeface="Codec Cold News" pitchFamily="2" charset="0"/>
              </a:rPr>
              <a:t>Такая ссылка </a:t>
            </a:r>
            <a:r>
              <a:rPr lang="ru-RU" sz="2000" b="1" dirty="0">
                <a:latin typeface="Codec Cold News" pitchFamily="2" charset="0"/>
              </a:rPr>
              <a:t>не будет действовать </a:t>
            </a:r>
            <a:r>
              <a:rPr lang="ru-RU" dirty="0">
                <a:latin typeface="Codec Cold News" pitchFamily="2" charset="0"/>
              </a:rPr>
              <a:t>при регистрации с компьютеров учебного заведения.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5733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74F57BA0-9465-458D-B519-20862D9C5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77809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2. </a:t>
            </a:r>
            <a:r>
              <a:rPr lang="ru-RU" sz="1600" dirty="0"/>
              <a:t>В форме регистрации должно быть название Вашего учебного заведения!</a:t>
            </a:r>
            <a:br>
              <a:rPr lang="ru-RU" sz="1600" dirty="0"/>
            </a:br>
            <a:r>
              <a:rPr lang="ru-RU" sz="1600" dirty="0"/>
              <a:t>Заполните обязательные поля и нажмите «Регистрация»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E77F7DE-90B4-4494-A584-9D7FB3205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459"/>
            <a:ext cx="7625468" cy="4906309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21DD2D13-F64B-44B3-8E16-FBF74AE846C3}"/>
              </a:ext>
            </a:extLst>
          </p:cNvPr>
          <p:cNvCxnSpPr>
            <a:cxnSpLocks/>
          </p:cNvCxnSpPr>
          <p:nvPr/>
        </p:nvCxnSpPr>
        <p:spPr>
          <a:xfrm flipH="1">
            <a:off x="6948264" y="1199276"/>
            <a:ext cx="324037" cy="5760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79D69A40-EBB0-431D-9195-6EAAAE75122F}"/>
                  </a:ext>
                </a:extLst>
              </p:cNvPr>
              <p:cNvSpPr txBox="1"/>
              <p:nvPr/>
            </p:nvSpPr>
            <p:spPr>
              <a:xfrm>
                <a:off x="1115616" y="2348880"/>
                <a:ext cx="385192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AE" sz="36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۷</m:t>
                      </m:r>
                    </m:oMath>
                  </m:oMathPara>
                </a14:m>
                <a:endParaRPr lang="ru-RU" sz="36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9D69A40-EBB0-431D-9195-6EAAAE751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348880"/>
                <a:ext cx="385192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A5150C02-50A5-4733-A6A5-FDF5A722E099}"/>
                  </a:ext>
                </a:extLst>
              </p:cNvPr>
              <p:cNvSpPr txBox="1"/>
              <p:nvPr/>
            </p:nvSpPr>
            <p:spPr>
              <a:xfrm>
                <a:off x="2004864" y="2846640"/>
                <a:ext cx="385192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AE" sz="36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۷</m:t>
                      </m:r>
                    </m:oMath>
                  </m:oMathPara>
                </a14:m>
                <a:endParaRPr lang="ru-RU" sz="36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5150C02-50A5-4733-A6A5-FDF5A722E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864" y="2846640"/>
                <a:ext cx="385192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xmlns="" id="{29D1776C-614B-4DED-BDCA-A19DE6361CEB}"/>
                  </a:ext>
                </a:extLst>
              </p:cNvPr>
              <p:cNvSpPr txBox="1"/>
              <p:nvPr/>
            </p:nvSpPr>
            <p:spPr>
              <a:xfrm>
                <a:off x="611560" y="4941168"/>
                <a:ext cx="385192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AE" sz="36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۷</m:t>
                      </m:r>
                    </m:oMath>
                  </m:oMathPara>
                </a14:m>
                <a:endParaRPr lang="ru-RU" sz="36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9D1776C-614B-4DED-BDCA-A19DE6361C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4941168"/>
                <a:ext cx="385192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" descr="C:\Яковлев\BooksUp\Визуал\Редизайн BOOK_UP\БУК ап.png">
            <a:extLst>
              <a:ext uri="{FF2B5EF4-FFF2-40B4-BE49-F238E27FC236}">
                <a16:creationId xmlns:a16="http://schemas.microsoft.com/office/drawing/2014/main" xmlns="" id="{FE06F22D-1524-477B-BF07-BD5418034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035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BDE5A661-CEC3-4B6A-AFD7-CBA2BCBB0034}"/>
              </a:ext>
            </a:extLst>
          </p:cNvPr>
          <p:cNvSpPr txBox="1">
            <a:spLocks/>
          </p:cNvSpPr>
          <p:nvPr/>
        </p:nvSpPr>
        <p:spPr>
          <a:xfrm>
            <a:off x="395537" y="935199"/>
            <a:ext cx="714948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/>
              <a:t>3. </a:t>
            </a:r>
            <a:r>
              <a:rPr lang="ru-RU" sz="1800" dirty="0">
                <a:latin typeface="Codec Cold News" pitchFamily="2" charset="0"/>
              </a:rPr>
              <a:t>На почту, которую Вы указали, придет ссылка. Пройдите по ней и пользуйтесь сайтом. </a:t>
            </a:r>
            <a:endParaRPr lang="ru-RU" sz="1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FE6D96C-9DBA-4BCE-A1F0-0FA313DBC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86" y="1766470"/>
            <a:ext cx="6599813" cy="1162417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pic>
        <p:nvPicPr>
          <p:cNvPr id="8" name="Picture 2" descr="C:\Яковлев\BooksUp\Визуал\Редизайн BOOK_UP\БУК ап.png">
            <a:extLst>
              <a:ext uri="{FF2B5EF4-FFF2-40B4-BE49-F238E27FC236}">
                <a16:creationId xmlns:a16="http://schemas.microsoft.com/office/drawing/2014/main" xmlns="" id="{E69754EC-66BC-456A-8CEF-5C360629C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35DF00E-7645-49FB-BCC2-5E9CA7E141D5}"/>
              </a:ext>
            </a:extLst>
          </p:cNvPr>
          <p:cNvSpPr txBox="1"/>
          <p:nvPr/>
        </p:nvSpPr>
        <p:spPr>
          <a:xfrm>
            <a:off x="323528" y="3425302"/>
            <a:ext cx="820891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odec Cold News" pitchFamily="2" charset="0"/>
              </a:rPr>
              <a:t>ВАЖНО:</a:t>
            </a:r>
            <a:r>
              <a:rPr lang="ru-RU" sz="2000" b="1" dirty="0">
                <a:solidFill>
                  <a:srgbClr val="FFC000"/>
                </a:solidFill>
                <a:latin typeface="Codec Cold News" pitchFamily="2" charset="0"/>
              </a:rPr>
              <a:t> </a:t>
            </a:r>
            <a:r>
              <a:rPr lang="ru-RU" sz="2000" dirty="0"/>
              <a:t>А</a:t>
            </a:r>
            <a:r>
              <a:rPr lang="ru-RU" sz="2000" dirty="0">
                <a:latin typeface="Codec Cold News" pitchFamily="2" charset="0"/>
              </a:rPr>
              <a:t>дминистратор учебного заведения может удалить нелегально  зарегистрированных пользователей!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2554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8B03CA-39DD-42EA-8F6D-7F199B21C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3813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Codec Cold Bold" pitchFamily="2" charset="0"/>
              </a:rPr>
              <a:t>Вариант 3: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odec Cold Bold" pitchFamily="2" charset="0"/>
              </a:rPr>
              <a:t> </a:t>
            </a:r>
            <a:r>
              <a:rPr lang="ru-RU" sz="2800" dirty="0">
                <a:latin typeface="Codec Cold Bold" pitchFamily="2" charset="0"/>
              </a:rPr>
              <a:t>если Вы уже зарегистрировались на </a:t>
            </a:r>
            <a:r>
              <a:rPr lang="en-US" sz="2800" dirty="0" err="1">
                <a:latin typeface="Codec Cold Bold" pitchFamily="2" charset="0"/>
              </a:rPr>
              <a:t>BookUp</a:t>
            </a:r>
            <a:r>
              <a:rPr lang="ru-RU" sz="2800" dirty="0">
                <a:latin typeface="Codec Cold Bold" pitchFamily="2" charset="0"/>
              </a:rPr>
              <a:t> как простой пользователь, и хотите прикрепиться к учебному заведению</a:t>
            </a:r>
            <a:endParaRPr lang="ru-RU" sz="2800" dirty="0"/>
          </a:p>
        </p:txBody>
      </p:sp>
      <p:pic>
        <p:nvPicPr>
          <p:cNvPr id="4" name="Picture 2" descr="C:\Яковлев\BooksUp\Визуал\Редизайн BOOK_UP\БУК ап.png">
            <a:extLst>
              <a:ext uri="{FF2B5EF4-FFF2-40B4-BE49-F238E27FC236}">
                <a16:creationId xmlns:a16="http://schemas.microsoft.com/office/drawing/2014/main" xmlns="" id="{5F382DA9-DC07-41B0-92E0-DB72DD9E6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B86DF05-86C5-4EBF-81DB-9686C7BC41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1747738"/>
            <a:ext cx="5000625" cy="2819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7146E69-D5C6-403E-9138-E27B9BC5CF12}"/>
              </a:ext>
            </a:extLst>
          </p:cNvPr>
          <p:cNvSpPr txBox="1"/>
          <p:nvPr/>
        </p:nvSpPr>
        <p:spPr>
          <a:xfrm>
            <a:off x="291454" y="1700808"/>
            <a:ext cx="312841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odec Cold News" pitchFamily="2" charset="0"/>
              </a:rPr>
              <a:t>1.</a:t>
            </a:r>
            <a:r>
              <a:rPr lang="ru-RU" sz="2800" dirty="0">
                <a:latin typeface="Codec Cold News" pitchFamily="2" charset="0"/>
              </a:rPr>
              <a:t> </a:t>
            </a:r>
            <a:r>
              <a:rPr lang="ru-RU" dirty="0">
                <a:latin typeface="Codec Cold News" pitchFamily="2" charset="0"/>
              </a:rPr>
              <a:t>Войдите в свой аккаунт и выберите в личном кабинете «Мои организации»</a:t>
            </a:r>
          </a:p>
          <a:p>
            <a:endParaRPr lang="ru-RU" dirty="0">
              <a:latin typeface="Codec Cold News" pitchFamily="2" charset="0"/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4D3095E8-4DED-422B-A2C7-7A82F18E6F0A}"/>
              </a:ext>
            </a:extLst>
          </p:cNvPr>
          <p:cNvCxnSpPr/>
          <p:nvPr/>
        </p:nvCxnSpPr>
        <p:spPr>
          <a:xfrm flipV="1">
            <a:off x="5796136" y="3645024"/>
            <a:ext cx="720080" cy="6480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AC034A0-0B95-4125-99A0-A84777E29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2924944"/>
            <a:ext cx="3988297" cy="375118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39E4704-C142-4319-AD44-F58B500EBF1B}"/>
              </a:ext>
            </a:extLst>
          </p:cNvPr>
          <p:cNvSpPr txBox="1"/>
          <p:nvPr/>
        </p:nvSpPr>
        <p:spPr>
          <a:xfrm>
            <a:off x="5081228" y="4979292"/>
            <a:ext cx="312841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Codec Cold News" pitchFamily="2" charset="0"/>
              </a:rPr>
              <a:t>2.</a:t>
            </a:r>
            <a:r>
              <a:rPr lang="ru-RU" sz="2800" dirty="0">
                <a:latin typeface="Codec Cold News" pitchFamily="2" charset="0"/>
              </a:rPr>
              <a:t> </a:t>
            </a:r>
            <a:r>
              <a:rPr lang="ru-RU" dirty="0">
                <a:latin typeface="Codec Cold News" pitchFamily="2" charset="0"/>
              </a:rPr>
              <a:t>Отметьте свой статус и найдите в списке свое учебное заведение</a:t>
            </a:r>
          </a:p>
          <a:p>
            <a:endParaRPr lang="ru-RU" dirty="0">
              <a:latin typeface="Codec Cold News" pitchFamily="2" charset="0"/>
            </a:endParaRP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DC6FA9B8-C9C1-4F35-81CF-79B9BFFDD926}"/>
              </a:ext>
            </a:extLst>
          </p:cNvPr>
          <p:cNvCxnSpPr>
            <a:cxnSpLocks/>
          </p:cNvCxnSpPr>
          <p:nvPr/>
        </p:nvCxnSpPr>
        <p:spPr>
          <a:xfrm flipV="1">
            <a:off x="395537" y="3478940"/>
            <a:ext cx="504055" cy="34169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3BFE85F8-55B0-4C8F-B154-931D0592836C}"/>
              </a:ext>
            </a:extLst>
          </p:cNvPr>
          <p:cNvCxnSpPr/>
          <p:nvPr/>
        </p:nvCxnSpPr>
        <p:spPr>
          <a:xfrm flipV="1">
            <a:off x="755576" y="5060802"/>
            <a:ext cx="720080" cy="6480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6482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3476</TotalTime>
  <Words>369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Самостоятельная регистрация студентов/сотрудников учебного заведения</vt:lpstr>
      <vt:lpstr>Содержание</vt:lpstr>
      <vt:lpstr>Вариант 1: в сети учебного заведения </vt:lpstr>
      <vt:lpstr>Презентация PowerPoint</vt:lpstr>
      <vt:lpstr>Презентация PowerPoint</vt:lpstr>
      <vt:lpstr>Вариант 2: регистрация со своего устройства</vt:lpstr>
      <vt:lpstr>2. В форме регистрации должно быть название Вашего учебного заведения! Заполните обязательные поля и нажмите «Регистрация»</vt:lpstr>
      <vt:lpstr>Презентация PowerPoint</vt:lpstr>
      <vt:lpstr>Вариант 3: если Вы уже зарегистрировались на BookUp как простой пользователь, и хотите прикрепиться к учебному заведению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СОЦИАЛЬНЫЕ СЕТИ</dc:title>
  <dc:creator>Илья</dc:creator>
  <cp:lastModifiedBy>meshechak</cp:lastModifiedBy>
  <cp:revision>56</cp:revision>
  <dcterms:created xsi:type="dcterms:W3CDTF">2020-07-16T08:57:41Z</dcterms:created>
  <dcterms:modified xsi:type="dcterms:W3CDTF">2020-09-10T06:35:50Z</dcterms:modified>
</cp:coreProperties>
</file>